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67" r:id="rId5"/>
    <p:sldId id="270" r:id="rId6"/>
    <p:sldId id="259" r:id="rId7"/>
    <p:sldId id="260" r:id="rId8"/>
    <p:sldId id="261" r:id="rId9"/>
    <p:sldId id="262" r:id="rId10"/>
    <p:sldId id="263" r:id="rId11"/>
    <p:sldId id="264" r:id="rId12"/>
    <p:sldId id="273" r:id="rId13"/>
    <p:sldId id="269" r:id="rId14"/>
    <p:sldId id="271" r:id="rId1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6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0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8A868C0-F08E-46FA-AF80-E3A271E12A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AE965AA5-8ED5-42AA-8BA3-934557D4C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D9789C1-E055-47CF-969F-59F57EE31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9E4B5-9E51-4D8E-970E-5E279D44A973}" type="datetimeFigureOut">
              <a:rPr lang="hu-HU" smtClean="0"/>
              <a:t>2019. 04. 17.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07F7ED7-BFCB-40A3-9FEA-0C0614015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ED6DF53-FEF2-45C0-8244-D7298F893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5857-C984-4208-9F1E-3AB11E25D3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461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A28F50D-D394-4410-95AD-468188AC2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1064AAA6-5B70-4E94-B6F8-CBB5F80626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A7AAA49-9BFA-4133-96AC-AFC4A9DD0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9E4B5-9E51-4D8E-970E-5E279D44A973}" type="datetimeFigureOut">
              <a:rPr lang="hu-HU" smtClean="0"/>
              <a:t>2019. 04. 17.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86A8A27-EC53-44B9-B9E4-08BD6B911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EC536B6-11DA-4720-810C-7ABD2BA53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5857-C984-4208-9F1E-3AB11E25D3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34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62A5ED8F-B857-4B97-A8FA-797FA5DD7C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AB26E8EB-977A-4B16-99F2-81B3F833A5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EC0D088-5F65-4B11-84E5-F4B676DF6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9E4B5-9E51-4D8E-970E-5E279D44A973}" type="datetimeFigureOut">
              <a:rPr lang="hu-HU" smtClean="0"/>
              <a:t>2019. 04. 17.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C01BAD2-3BD7-4A8C-AD5A-8E18A6225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6B46CBC-2CFE-49F3-815F-6C862643B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5857-C984-4208-9F1E-3AB11E25D3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9844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458B569-C7A3-4E23-952B-3FD8FDE02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8B5225E-3976-492E-9DE2-F66705840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633C56F-AA96-4944-A607-4F645E4D6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9E4B5-9E51-4D8E-970E-5E279D44A973}" type="datetimeFigureOut">
              <a:rPr lang="hu-HU" smtClean="0"/>
              <a:t>2019. 04. 17.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2285335-B88A-45CD-9121-CA4B04ABB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A482981-4C1A-4801-9452-99F75C24D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5857-C984-4208-9F1E-3AB11E25D3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5408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7D3DE35-6596-4616-A46A-4E424C0A3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37EFF7B-E273-4901-A3B8-0409925E8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C59C073-E920-4BAD-A7C6-0F24F82F7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9E4B5-9E51-4D8E-970E-5E279D44A973}" type="datetimeFigureOut">
              <a:rPr lang="hu-HU" smtClean="0"/>
              <a:t>2019. 04. 17.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97360DE-4F18-4648-A9BF-A1A02707C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E3C82F9-E924-4893-8E65-E8A16BD72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5857-C984-4208-9F1E-3AB11E25D3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9996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C96C08E-1529-4A8D-A384-808AE2D41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9EAB71A-5C10-4BED-8C72-8FC22190FD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4BEA2823-8D66-478D-8F72-306F394C4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E003F9D9-1F01-4A6F-82EF-0385F08F3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9E4B5-9E51-4D8E-970E-5E279D44A973}" type="datetimeFigureOut">
              <a:rPr lang="hu-HU" smtClean="0"/>
              <a:t>2019. 04. 17.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CB7ABA0-E381-497B-8E86-6D13414BE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FA01E96-2BCB-4260-81AA-5B5E44A83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5857-C984-4208-9F1E-3AB11E25D3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0876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3233460-5BD4-4E66-9D45-BEB0B9059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6BAD2D7-754D-4C4D-B5A2-6820C61C4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39822954-3E55-4EE2-9A35-351C67F7D4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FDD9DB62-EFB1-4803-B943-FA69FB03D9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FBA10034-66E6-46A2-A7CD-7C476ECD92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56C7C6F6-CF9E-4E42-BB55-CDDB0E0E8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9E4B5-9E51-4D8E-970E-5E279D44A973}" type="datetimeFigureOut">
              <a:rPr lang="hu-HU" smtClean="0"/>
              <a:t>2019. 04. 17.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22DC84FD-2DA7-4985-AE25-1FF8A3E8D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C664C035-998F-48A6-BFCB-3951B8C93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5857-C984-4208-9F1E-3AB11E25D3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8270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2E7363C-1AC8-4009-A8E0-6AA7E212B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66EB6EB4-C943-4F3F-922C-6C4A4B40A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9E4B5-9E51-4D8E-970E-5E279D44A973}" type="datetimeFigureOut">
              <a:rPr lang="hu-HU" smtClean="0"/>
              <a:t>2019. 04. 17.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859CFE4D-BFDD-4118-935E-051D12E5A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F8F0EF76-201B-41F9-ADD7-446EA4B7E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5857-C984-4208-9F1E-3AB11E25D3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9403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C0FCEB43-68DA-4C8A-9558-05BEFA2C6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9E4B5-9E51-4D8E-970E-5E279D44A973}" type="datetimeFigureOut">
              <a:rPr lang="hu-HU" smtClean="0"/>
              <a:t>2019. 04. 17.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8B7CF771-A72A-4FC7-BF95-5C96C881D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90E13E8-7CE1-41E3-9E71-67BA25EA7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5857-C984-4208-9F1E-3AB11E25D3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2440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68C330D-D5D3-4801-AA06-2753C0FA2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4511453-2BA2-4388-BF6C-6693E86BA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BECDD69-8E8C-4F48-B5DE-9CBC500D80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DDD9ED6-62AB-45C9-B075-1722DE7CD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9E4B5-9E51-4D8E-970E-5E279D44A973}" type="datetimeFigureOut">
              <a:rPr lang="hu-HU" smtClean="0"/>
              <a:t>2019. 04. 17.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B038BEF-483A-4D25-8CC8-C1C11FD19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0BAC907-82E0-4754-A357-8B7E94565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5857-C984-4208-9F1E-3AB11E25D3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5295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246440A-FDF3-41DF-BDF7-7AEBED00E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779FC7BB-BE3E-4289-BB84-821E539639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CF09ADF-BE8B-4A30-B885-B6B855D95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228C7178-423F-41E4-990C-F97BFA0E8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9E4B5-9E51-4D8E-970E-5E279D44A973}" type="datetimeFigureOut">
              <a:rPr lang="hu-HU" smtClean="0"/>
              <a:t>2019. 04. 17.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12A430D-5AA4-4A59-A061-AA17AE1E2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70565FA-5ECB-4987-BD8B-CF5C7CB47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5857-C984-4208-9F1E-3AB11E25D3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364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554DDBEF-0112-4159-866A-C6887E0FA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70FD381-1627-4211-8563-B3DFED4C85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5A6DD75-4F58-4AE4-B9FF-A450252FE4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9E4B5-9E51-4D8E-970E-5E279D44A973}" type="datetimeFigureOut">
              <a:rPr lang="hu-HU" smtClean="0"/>
              <a:t>2019. 04. 17.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C16EB6A-28C8-4E8A-9E5B-5D1E2432B0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E77CBB6-FFB3-44D3-92AB-715CBEF643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75857-C984-4208-9F1E-3AB11E25D3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694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harisfogaszat.hu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05F8D36-7338-473C-9173-145F3D1DF8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61446"/>
          </a:xfrm>
        </p:spPr>
        <p:txBody>
          <a:bodyPr>
            <a:normAutofit/>
          </a:bodyPr>
          <a:lstStyle/>
          <a:p>
            <a:r>
              <a:rPr lang="hu-HU" sz="4000" b="1" dirty="0"/>
              <a:t>A GYÓGYÍTÓI ÖNISMERET FELELŐSSÉGE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ABBD02B7-B51A-4D3A-A32B-96C023A612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10981"/>
            <a:ext cx="9144000" cy="3078658"/>
          </a:xfrm>
        </p:spPr>
        <p:txBody>
          <a:bodyPr>
            <a:normAutofit/>
          </a:bodyPr>
          <a:lstStyle/>
          <a:p>
            <a:r>
              <a:rPr lang="hu-HU" sz="3200" dirty="0"/>
              <a:t>Dr. Papp Huba</a:t>
            </a:r>
          </a:p>
          <a:p>
            <a:endParaRPr lang="hu-HU" sz="3200" dirty="0"/>
          </a:p>
          <a:p>
            <a:endParaRPr lang="hu-HU" sz="3200" dirty="0"/>
          </a:p>
          <a:p>
            <a:r>
              <a:rPr lang="hu-HU" sz="3200" dirty="0"/>
              <a:t>Interdiszciplináris Holisztikus Életmód Kongresszus</a:t>
            </a:r>
          </a:p>
          <a:p>
            <a:r>
              <a:rPr lang="hu-HU" sz="3200" dirty="0"/>
              <a:t>2019. április 14.</a:t>
            </a:r>
          </a:p>
        </p:txBody>
      </p:sp>
    </p:spTree>
    <p:extLst>
      <p:ext uri="{BB962C8B-B14F-4D97-AF65-F5344CB8AC3E}">
        <p14:creationId xmlns:p14="http://schemas.microsoft.com/office/powerpoint/2010/main" val="2208004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48EB3E3-2A8E-4752-89F7-EFAF0B2C6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dirty="0"/>
              <a:t>V. mellékgyakorlat: AZ ELFOGULATLANSÁG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8E7C89E-E5A2-4704-90A7-B0F54028C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Az ötödik hónapban azt az érzést próbáljuk kifejleszteni magunkban, hogy minden új tapasztalattal </a:t>
            </a:r>
            <a:r>
              <a:rPr lang="hu-HU" dirty="0" err="1"/>
              <a:t>elfogulatlanul</a:t>
            </a:r>
            <a:r>
              <a:rPr lang="hu-HU" dirty="0"/>
              <a:t> állunk szemben.</a:t>
            </a:r>
          </a:p>
          <a:p>
            <a:r>
              <a:rPr lang="hu-HU" dirty="0"/>
              <a:t>A tudásunk, tapasztalataink, világképünk nem korlátozhat egy új igazság felvételében. Befogadóvá kell válnunk. </a:t>
            </a:r>
          </a:p>
          <a:p>
            <a:r>
              <a:rPr lang="hu-HU" dirty="0"/>
              <a:t>A lehetetlennek látszót lehetségesnek kell tartanunk. Tudnunk kell, hogy még nem tapasztaltunk meg mindent, ami létezik. Tudásunk hiányos és tökéletlen.</a:t>
            </a:r>
          </a:p>
          <a:p>
            <a:r>
              <a:rPr lang="hu-HU" dirty="0"/>
              <a:t>A gyakorlat során előítéletmentessé, </a:t>
            </a:r>
            <a:r>
              <a:rPr lang="hu-HU"/>
              <a:t>elfogulatlanná válunk.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36670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811A87D-A8C9-4A67-8FE7-22E02CFE1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dirty="0"/>
              <a:t>VI. mellékgyakorlat: ÖSSZHANG-BELSŐ EGYENSÚLY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44298CD-9082-4B56-8A55-8599CAC5A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hatodik hónapban próbáljuk mind az öt gyakorlatot szisztematikusan, szabályos váltakozással újra meg újra elővenni.</a:t>
            </a:r>
          </a:p>
          <a:p>
            <a:r>
              <a:rPr lang="hu-HU" dirty="0"/>
              <a:t>Lassanként kialakul a lélek szép egyensúlya, megszűnik a világgal szembeni elégedetlenségünk, nyugodt megértéssel viszonyulunk a korábban érthetetlen jelenségekhez.</a:t>
            </a:r>
          </a:p>
          <a:p>
            <a:r>
              <a:rPr lang="hu-HU" dirty="0"/>
              <a:t>Megtanulok jónak lenni, de nem azért, hogy jónak találtassak, hanem mert felismerem, hogy a fejlődést egyedül a jó viszi előre. Ezzel szemben a gonoszság, az ostobaság és a csúfság akadályokat gördít a fejlődés útjába.</a:t>
            </a:r>
          </a:p>
        </p:txBody>
      </p:sp>
    </p:spTree>
    <p:extLst>
      <p:ext uri="{BB962C8B-B14F-4D97-AF65-F5344CB8AC3E}">
        <p14:creationId xmlns:p14="http://schemas.microsoft.com/office/powerpoint/2010/main" val="3114041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06629D2-54C0-4122-B2EC-0A88998D3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dirty="0"/>
              <a:t>ZÁRSZÓ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DC3F3D9-BCA0-4A7D-945B-3140414E9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Rend van a Világban. Minél inkább Rend van bennem, annál inkább megtapasztalhatom a Világrendet.</a:t>
            </a:r>
          </a:p>
          <a:p>
            <a:r>
              <a:rPr lang="hu-HU" dirty="0"/>
              <a:t>A Rend egyben védelmet is jelent. Nem vagyok már kiszolgáltatva sem a külvilág ingereinek, ezernyi hatásának, sem a belsőm kedélyállapotainak, vágyainak. Magam Ura vagyok.</a:t>
            </a:r>
          </a:p>
          <a:p>
            <a:r>
              <a:rPr lang="hu-HU" dirty="0"/>
              <a:t>A Tudás felelősség és kötelesség. A Tudás önzetlen: nem tarthatom meg magamnak, feladatom szétszórni a tudásom </a:t>
            </a:r>
            <a:r>
              <a:rPr lang="hu-HU" dirty="0" err="1"/>
              <a:t>magvait</a:t>
            </a:r>
            <a:r>
              <a:rPr lang="hu-HU" dirty="0"/>
              <a:t>.</a:t>
            </a:r>
          </a:p>
          <a:p>
            <a:r>
              <a:rPr lang="hu-HU" dirty="0"/>
              <a:t>A cél: a Szív összekötése az Elmével: a SZÍVGONDOLKODÁS.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31698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8406E23-921B-413A-9A97-1BDD17B5F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/>
              <a:t>Felhasznált irodalom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AE52406-1CE1-40E7-ADFE-D1F2D0981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Rudolf Steiner: Útmutatók egy ezoterikus iskolázáshoz (</a:t>
            </a:r>
            <a:r>
              <a:rPr lang="hu-HU" dirty="0" err="1"/>
              <a:t>Anweisungen</a:t>
            </a:r>
            <a:r>
              <a:rPr lang="hu-HU" dirty="0"/>
              <a:t> </a:t>
            </a:r>
            <a:r>
              <a:rPr lang="hu-HU" dirty="0" err="1"/>
              <a:t>für</a:t>
            </a:r>
            <a:r>
              <a:rPr lang="hu-HU" dirty="0"/>
              <a:t> </a:t>
            </a:r>
            <a:r>
              <a:rPr lang="hu-HU" dirty="0" err="1"/>
              <a:t>eine</a:t>
            </a:r>
            <a:r>
              <a:rPr lang="hu-HU" dirty="0"/>
              <a:t> </a:t>
            </a:r>
            <a:r>
              <a:rPr lang="hu-HU" dirty="0" err="1"/>
              <a:t>ezoterische</a:t>
            </a:r>
            <a:r>
              <a:rPr lang="hu-HU" dirty="0"/>
              <a:t> </a:t>
            </a:r>
            <a:r>
              <a:rPr lang="hu-HU" dirty="0" err="1"/>
              <a:t>Schulung</a:t>
            </a:r>
            <a:r>
              <a:rPr lang="hu-HU" dirty="0"/>
              <a:t>), GA 245</a:t>
            </a:r>
          </a:p>
          <a:p>
            <a:r>
              <a:rPr lang="hu-HU" dirty="0" err="1"/>
              <a:t>Florin</a:t>
            </a:r>
            <a:r>
              <a:rPr lang="hu-HU" dirty="0"/>
              <a:t> </a:t>
            </a:r>
            <a:r>
              <a:rPr lang="hu-HU" dirty="0" err="1"/>
              <a:t>Lowndes</a:t>
            </a:r>
            <a:r>
              <a:rPr lang="hu-HU" dirty="0"/>
              <a:t>: A </a:t>
            </a:r>
            <a:r>
              <a:rPr lang="hu-HU" dirty="0" err="1"/>
              <a:t>szívcsakra</a:t>
            </a:r>
            <a:r>
              <a:rPr lang="hu-HU" dirty="0"/>
              <a:t> felélesztése – Vezérfonal Rudolf Steiner mellékgyakorlataihoz</a:t>
            </a:r>
          </a:p>
        </p:txBody>
      </p:sp>
    </p:spTree>
    <p:extLst>
      <p:ext uri="{BB962C8B-B14F-4D97-AF65-F5344CB8AC3E}">
        <p14:creationId xmlns:p14="http://schemas.microsoft.com/office/powerpoint/2010/main" val="121484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20A0EB0-F4DC-46C5-9EB7-4AA3336E0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3567"/>
            <a:ext cx="10515600" cy="207121"/>
          </a:xfrm>
          <a:ln>
            <a:noFill/>
          </a:ln>
        </p:spPr>
        <p:txBody>
          <a:bodyPr>
            <a:noAutofit/>
          </a:bodyPr>
          <a:lstStyle/>
          <a:p>
            <a:r>
              <a:rPr lang="hu-HU" b="1" dirty="0"/>
              <a:t>      </a:t>
            </a:r>
            <a:br>
              <a:rPr lang="hu-HU" b="1" dirty="0"/>
            </a:br>
            <a:r>
              <a:rPr lang="hu-HU" b="1" dirty="0"/>
              <a:t>      KÖSZÖNÖM A MEGTISZTELŐ FIGYELMET!</a:t>
            </a:r>
            <a:br>
              <a:rPr lang="hu-HU" b="1" dirty="0"/>
            </a:br>
            <a:endParaRPr lang="hu-HU" b="1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8B39C87-0EEA-40A7-9670-A53B7C2FB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0727"/>
            <a:ext cx="10515600" cy="4096236"/>
          </a:xfrm>
        </p:spPr>
        <p:txBody>
          <a:bodyPr/>
          <a:lstStyle/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>
                <a:hlinkClick r:id="rId3"/>
              </a:rPr>
              <a:t>info@harisfogaszat.hu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www.harisfogaszat.hu</a:t>
            </a:r>
          </a:p>
        </p:txBody>
      </p:sp>
    </p:spTree>
    <p:extLst>
      <p:ext uri="{BB962C8B-B14F-4D97-AF65-F5344CB8AC3E}">
        <p14:creationId xmlns:p14="http://schemas.microsoft.com/office/powerpoint/2010/main" val="3139221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E0610C3F-763B-4B25-A314-B605F324D6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379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16939BEE-0FBE-41B0-B8D0-331D73254BE1}"/>
              </a:ext>
            </a:extLst>
          </p:cNvPr>
          <p:cNvSpPr/>
          <p:nvPr/>
        </p:nvSpPr>
        <p:spPr>
          <a:xfrm>
            <a:off x="604007" y="469783"/>
            <a:ext cx="11677476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hu-HU" b="1" i="1" dirty="0">
                <a:effectLst/>
                <a:latin typeface="TimesNewRomanPSMT"/>
              </a:rPr>
              <a:t>– </a:t>
            </a:r>
            <a:r>
              <a:rPr lang="hu-HU" sz="2000" b="1" i="1" dirty="0">
                <a:effectLst/>
                <a:latin typeface="TimesNewRomanPSMT"/>
              </a:rPr>
              <a:t>Hol keressem a megvilágosodást?</a:t>
            </a:r>
            <a:br>
              <a:rPr lang="hu-HU" sz="2000" b="1" i="1" dirty="0">
                <a:effectLst/>
                <a:latin typeface="TimesNewRomanPSMT"/>
              </a:rPr>
            </a:br>
            <a:r>
              <a:rPr lang="hu-HU" sz="2000" b="1" i="1" dirty="0">
                <a:effectLst/>
                <a:latin typeface="TimesNewRomanPSMT"/>
              </a:rPr>
              <a:t>– Itt.</a:t>
            </a:r>
            <a:br>
              <a:rPr lang="hu-HU" sz="2000" b="1" i="1" dirty="0">
                <a:effectLst/>
                <a:latin typeface="TimesNewRomanPSMT"/>
              </a:rPr>
            </a:br>
            <a:r>
              <a:rPr lang="hu-HU" sz="2000" b="1" i="1" dirty="0">
                <a:effectLst/>
                <a:latin typeface="TimesNewRomanPSMT"/>
              </a:rPr>
              <a:t>– Mikor nyerem el?</a:t>
            </a:r>
            <a:br>
              <a:rPr lang="hu-HU" sz="2000" b="1" i="1" dirty="0">
                <a:effectLst/>
                <a:latin typeface="TimesNewRomanPSMT"/>
              </a:rPr>
            </a:br>
            <a:r>
              <a:rPr lang="hu-HU" sz="2000" b="1" i="1" dirty="0">
                <a:effectLst/>
                <a:latin typeface="TimesNewRomanPSMT"/>
              </a:rPr>
              <a:t>– Éppen most.</a:t>
            </a:r>
            <a:br>
              <a:rPr lang="hu-HU" sz="2000" b="1" i="1" dirty="0">
                <a:effectLst/>
                <a:latin typeface="TimesNewRomanPSMT"/>
              </a:rPr>
            </a:br>
            <a:r>
              <a:rPr lang="hu-HU" sz="2000" b="1" i="1" dirty="0">
                <a:effectLst/>
                <a:latin typeface="TimesNewRomanPSMT"/>
              </a:rPr>
              <a:t>– De akkor miért nem érzem?</a:t>
            </a:r>
            <a:br>
              <a:rPr lang="hu-HU" sz="2000" b="1" i="1" dirty="0">
                <a:effectLst/>
                <a:latin typeface="TimesNewRomanPSMT"/>
              </a:rPr>
            </a:br>
            <a:r>
              <a:rPr lang="hu-HU" sz="2000" b="1" i="1" dirty="0">
                <a:effectLst/>
                <a:latin typeface="TimesNewRomanPSMT"/>
              </a:rPr>
              <a:t>– Mert nem látsz.</a:t>
            </a:r>
            <a:br>
              <a:rPr lang="hu-HU" sz="2000" b="1" i="1" dirty="0">
                <a:effectLst/>
                <a:latin typeface="TimesNewRomanPSMT"/>
              </a:rPr>
            </a:br>
            <a:r>
              <a:rPr lang="hu-HU" sz="2000" b="1" i="1" dirty="0">
                <a:effectLst/>
                <a:latin typeface="TimesNewRomanPSMT"/>
              </a:rPr>
              <a:t>– Mit kellene látnom?</a:t>
            </a:r>
            <a:br>
              <a:rPr lang="hu-HU" sz="2000" b="1" i="1" dirty="0">
                <a:effectLst/>
                <a:latin typeface="TimesNewRomanPSMT"/>
              </a:rPr>
            </a:br>
            <a:r>
              <a:rPr lang="hu-HU" sz="2000" b="1" i="1" dirty="0">
                <a:effectLst/>
                <a:latin typeface="TimesNewRomanPSMT"/>
              </a:rPr>
              <a:t>– Semmit, csak nézz.</a:t>
            </a:r>
            <a:br>
              <a:rPr lang="hu-HU" sz="2000" b="1" i="1" dirty="0">
                <a:effectLst/>
                <a:latin typeface="TimesNewRomanPSMT"/>
              </a:rPr>
            </a:br>
            <a:r>
              <a:rPr lang="hu-HU" sz="2000" b="1" i="1" dirty="0">
                <a:effectLst/>
                <a:latin typeface="TimesNewRomanPSMT"/>
              </a:rPr>
              <a:t>– Mire?</a:t>
            </a:r>
            <a:br>
              <a:rPr lang="hu-HU" sz="2000" b="1" i="1" dirty="0">
                <a:effectLst/>
                <a:latin typeface="TimesNewRomanPSMT"/>
              </a:rPr>
            </a:br>
            <a:r>
              <a:rPr lang="hu-HU" sz="2000" b="1" i="1" dirty="0">
                <a:effectLst/>
                <a:latin typeface="TimesNewRomanPSMT"/>
              </a:rPr>
              <a:t>– Amire a szemed rápillant.</a:t>
            </a:r>
            <a:br>
              <a:rPr lang="hu-HU" sz="2000" b="1" i="1" dirty="0">
                <a:effectLst/>
                <a:latin typeface="TimesNewRomanPSMT"/>
              </a:rPr>
            </a:br>
            <a:r>
              <a:rPr lang="hu-HU" sz="2000" b="1" i="1" dirty="0">
                <a:effectLst/>
                <a:latin typeface="TimesNewRomanPSMT"/>
              </a:rPr>
              <a:t>– Másként kell valahogy néznem?</a:t>
            </a:r>
            <a:br>
              <a:rPr lang="hu-HU" sz="2000" b="1" i="1" dirty="0">
                <a:effectLst/>
                <a:latin typeface="TimesNewRomanPSMT"/>
              </a:rPr>
            </a:br>
            <a:r>
              <a:rPr lang="hu-HU" sz="2000" b="1" i="1" dirty="0">
                <a:effectLst/>
                <a:latin typeface="TimesNewRomanPSMT"/>
              </a:rPr>
              <a:t>– Nem, a közönséges nézés jó lesz.</a:t>
            </a:r>
            <a:br>
              <a:rPr lang="hu-HU" sz="2000" b="1" i="1" dirty="0">
                <a:effectLst/>
                <a:latin typeface="TimesNewRomanPSMT"/>
              </a:rPr>
            </a:br>
            <a:r>
              <a:rPr lang="hu-HU" sz="2000" b="1" i="1" dirty="0">
                <a:effectLst/>
                <a:latin typeface="TimesNewRomanPSMT"/>
              </a:rPr>
              <a:t>– Nem úgy nézek állandóan?</a:t>
            </a:r>
            <a:br>
              <a:rPr lang="hu-HU" sz="2000" b="1" i="1" dirty="0">
                <a:effectLst/>
                <a:latin typeface="TimesNewRomanPSMT"/>
              </a:rPr>
            </a:br>
            <a:r>
              <a:rPr lang="hu-HU" sz="2000" b="1" i="1" dirty="0">
                <a:effectLst/>
                <a:latin typeface="TimesNewRomanPSMT"/>
              </a:rPr>
              <a:t>– Nem.</a:t>
            </a:r>
            <a:br>
              <a:rPr lang="hu-HU" sz="2000" b="1" i="1" dirty="0">
                <a:effectLst/>
                <a:latin typeface="TimesNewRomanPSMT"/>
              </a:rPr>
            </a:br>
            <a:r>
              <a:rPr lang="hu-HU" sz="2000" b="1" i="1" dirty="0">
                <a:effectLst/>
                <a:latin typeface="TimesNewRomanPSMT"/>
              </a:rPr>
              <a:t>– Miért nem?</a:t>
            </a:r>
            <a:br>
              <a:rPr lang="hu-HU" sz="2000" b="1" i="1" dirty="0">
                <a:effectLst/>
                <a:latin typeface="TimesNewRomanPSMT"/>
              </a:rPr>
            </a:br>
            <a:r>
              <a:rPr lang="hu-HU" sz="2000" b="1" i="1" dirty="0">
                <a:effectLst/>
                <a:latin typeface="TimesNewRomanPSMT"/>
              </a:rPr>
              <a:t>– Mert ahhoz, hogy láss, jelen kell lenned. Többnyire valahol máshol vagy.</a:t>
            </a:r>
            <a:endParaRPr lang="hu-HU" sz="2000" b="0" i="0" dirty="0">
              <a:effectLst/>
              <a:latin typeface="Helvetica-Neue"/>
            </a:endParaRPr>
          </a:p>
          <a:p>
            <a:pPr fontAlgn="base"/>
            <a:endParaRPr lang="hu-HU" sz="2000" b="0" i="0" dirty="0">
              <a:effectLst/>
              <a:latin typeface="Helvetica-Neue"/>
            </a:endParaRPr>
          </a:p>
          <a:p>
            <a:pPr fontAlgn="base"/>
            <a:r>
              <a:rPr lang="hu-HU" sz="2000" dirty="0">
                <a:solidFill>
                  <a:srgbClr val="444444"/>
                </a:solidFill>
              </a:rPr>
              <a:t>(</a:t>
            </a:r>
            <a:r>
              <a:rPr lang="hu-HU" sz="2000" b="1" dirty="0">
                <a:solidFill>
                  <a:srgbClr val="444444"/>
                </a:solidFill>
              </a:rPr>
              <a:t>Anthony de </a:t>
            </a:r>
            <a:r>
              <a:rPr lang="hu-HU" sz="2000" b="1" dirty="0" err="1">
                <a:solidFill>
                  <a:srgbClr val="444444"/>
                </a:solidFill>
              </a:rPr>
              <a:t>Mello</a:t>
            </a:r>
            <a:r>
              <a:rPr lang="hu-HU" sz="2000" b="1" dirty="0">
                <a:solidFill>
                  <a:srgbClr val="444444"/>
                </a:solidFill>
              </a:rPr>
              <a:t>: Jelenlét)</a:t>
            </a:r>
            <a:endParaRPr lang="hu-HU" sz="2000" b="1" i="0" dirty="0">
              <a:solidFill>
                <a:srgbClr val="444444"/>
              </a:solidFill>
              <a:effectLst/>
            </a:endParaRPr>
          </a:p>
        </p:txBody>
      </p:sp>
      <p:pic>
        <p:nvPicPr>
          <p:cNvPr id="1026" name="Picture 2" descr="https://janeinspainsite.files.wordpress.com/2017/04/img_9581-1.jpg?w=1000">
            <a:extLst>
              <a:ext uri="{FF2B5EF4-FFF2-40B4-BE49-F238E27FC236}">
                <a16:creationId xmlns:a16="http://schemas.microsoft.com/office/drawing/2014/main" id="{691759B0-5CE7-4F5A-ABA8-1413C8FF0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658" y="350910"/>
            <a:ext cx="2919830" cy="38919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691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EB2EC906-52FB-472E-AF5D-A52E397EEA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52" y="-65316"/>
            <a:ext cx="12207551" cy="692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997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9E00D6C-1EB7-4480-9D48-ECF667F99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dirty="0"/>
              <a:t>A MELLÉKGYAKORLATOKRÓL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8B662D1-45D3-4D37-9A24-9BF297D6A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192" y="1825625"/>
            <a:ext cx="11215396" cy="4351338"/>
          </a:xfrm>
        </p:spPr>
        <p:txBody>
          <a:bodyPr/>
          <a:lstStyle/>
          <a:p>
            <a:r>
              <a:rPr lang="hu-HU" dirty="0"/>
              <a:t>Rudolf Steiner 1904-1914 közötti ezoterikus kurzusain elhangzott előadásaiban beszél ezekről, írott formában 1925-ben jelenik meg (GA245)</a:t>
            </a:r>
          </a:p>
          <a:p>
            <a:r>
              <a:rPr lang="hu-HU" dirty="0"/>
              <a:t>Irányvonalat ad az ember belső iskolázására, hogy meditáljunk, koncentráljunk, milyen gyakorlatokat végezzünk, hogyan </a:t>
            </a:r>
            <a:r>
              <a:rPr lang="hu-HU" dirty="0" err="1"/>
              <a:t>fejlődjön</a:t>
            </a:r>
            <a:r>
              <a:rPr lang="hu-HU" dirty="0"/>
              <a:t> gondolkodásunk, akaratunk, miként uraljuk érzéseinket, mi módon legyünk </a:t>
            </a:r>
            <a:r>
              <a:rPr lang="hu-HU" dirty="0" err="1"/>
              <a:t>pozitívak</a:t>
            </a:r>
            <a:r>
              <a:rPr lang="hu-HU" dirty="0"/>
              <a:t> és elfogulatlanok.</a:t>
            </a:r>
          </a:p>
          <a:p>
            <a:r>
              <a:rPr lang="hu-HU" dirty="0"/>
              <a:t>A mellékgyakorlatokat a megadott sorrendben egy hónapig végezzük, s csak azután lépünk tovább. A gyakorlatok előrehaladtával lehetőleg a megelőző hónap(ok) feladatait is végezzük el.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35201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C86D044-D6F2-4FA5-A1FA-78453483A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dirty="0"/>
              <a:t>I. mellékgyakorlat: A GONDOLAT URALÁSA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A691B28-18A8-47EC-AD54-5C672132A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Egy egyszerű, hétköznapi tárgyról (ceruza, kulcs, gombostű, gyufa stb.) naponta –legalább- 5 percen át fogalmazzunk meg tárgyilagos, strukturált  gondolatokat.</a:t>
            </a:r>
          </a:p>
          <a:p>
            <a:r>
              <a:rPr lang="hu-HU" dirty="0"/>
              <a:t>A gyakorlatot lehetőleg reggel végezzük. Éberré tesz, energiával és erővel tölt el.</a:t>
            </a:r>
          </a:p>
          <a:p>
            <a:r>
              <a:rPr lang="hu-HU" dirty="0"/>
              <a:t>Megerősíti a gondolkodási képességünket, rendet teremt bennünk, fejlődik az összpontosítási képességünk.</a:t>
            </a:r>
          </a:p>
          <a:p>
            <a:r>
              <a:rPr lang="hu-HU" dirty="0"/>
              <a:t>Egy hónapon át minden nap elvégezzük, s ezt követően kezdhetjük el a következő mellékgyakorlatot.</a:t>
            </a:r>
          </a:p>
        </p:txBody>
      </p:sp>
    </p:spTree>
    <p:extLst>
      <p:ext uri="{BB962C8B-B14F-4D97-AF65-F5344CB8AC3E}">
        <p14:creationId xmlns:p14="http://schemas.microsoft.com/office/powerpoint/2010/main" val="3768189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CD4CE72-8B40-4ABA-8610-A9FD7503E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u-HU" sz="3200" b="1" dirty="0"/>
              <a:t>II. mellékgyakorlat: AZ AKARAT/CSELEKEDET URALÁSA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BF68085-8DFB-43F9-A13D-A5E081BB8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/>
              <a:t>Naponta egy előre meghatározott időpontban, egy magunk által meghatározott cselekvést hajtunk végbe, aminek nincs értelme.</a:t>
            </a:r>
          </a:p>
          <a:p>
            <a:r>
              <a:rPr lang="hu-HU" dirty="0"/>
              <a:t>A megtervezett időpont percnyi pontos (pl. 10:22), a cselekedet pedig egyszerűen kivitelezhető, jelentéktelen legyen.</a:t>
            </a:r>
          </a:p>
          <a:p>
            <a:r>
              <a:rPr lang="hu-HU" dirty="0"/>
              <a:t>Előbb végezzük el a gyakorlatot, és csak utána ellenőrizzük az időt.</a:t>
            </a:r>
          </a:p>
          <a:p>
            <a:r>
              <a:rPr lang="hu-HU" dirty="0"/>
              <a:t>Amennyiben „elkéstünk”, netán megfeledkeztünk, tűzzünk ki egy újabb időpontot a feladatra.</a:t>
            </a:r>
          </a:p>
          <a:p>
            <a:r>
              <a:rPr lang="hu-HU" dirty="0"/>
              <a:t>A gyakorlat megerősíti az akaratot, segít legyőzni a nyugtalanságot és az elégedetlenséget. Minél gyakorlottabbá válunk, annál inkább megváltozik az időhöz való viszonyunk. Uralni tudjuk az időt, sőt, mi több: időt teremtünk.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76522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9CB22ED-C600-48D0-BADD-F3BBC2455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dirty="0"/>
              <a:t>III. mellékgyakorlat: AZ ÉRZÉS URALÁSA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80641A9-58F5-4EDF-80FB-912EB93B6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gyakorlat során megtanuljuk az érzelmi megnyilvánulásainkat ellenőrizni, uralni.</a:t>
            </a:r>
          </a:p>
          <a:p>
            <a:r>
              <a:rPr lang="hu-HU" dirty="0"/>
              <a:t>Temperamentumfüggő, hogy mit kell gyakoroljunk. A kolerikusok és szangvinikusok az érzéseiket kevéssé vagy egyáltalán ne mutassák ki; a flegmatikusok és melankolikusok próbálják meg az érzelmeiket tudatosan kifejezni és akaratlagosan fokozni.</a:t>
            </a:r>
          </a:p>
          <a:p>
            <a:r>
              <a:rPr lang="hu-HU" dirty="0"/>
              <a:t>Az érzelmeket minél gazdagabban éljük meg belülről, ugyanakkor kifele ezeket nem nyilvánítjuk ki.</a:t>
            </a:r>
          </a:p>
          <a:p>
            <a:r>
              <a:rPr lang="hu-HU" dirty="0"/>
              <a:t>A rendszeres gyakorlás hatására függetlenek, nyugodtak leszünk, belülről stabilnak érezzük magunkat.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72729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9163448-B466-48E3-9DFC-CD722A50F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u-HU" sz="3200" b="1" dirty="0"/>
              <a:t>IV. mellékgyakorlat: A POZITIVITÁS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8DFACB5-D58C-494F-A955-1CC3753DB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Minden tapasztalattal, lénnyel és dologgal kapcsolatosan megkeressük a bennük levő jót, kiválót, szépet.</a:t>
            </a:r>
          </a:p>
          <a:p>
            <a:r>
              <a:rPr lang="hu-HU" dirty="0"/>
              <a:t>Lassan tartózkodóvá válunk a kritikától, helyette megtanulunk szeretetteljesen belehelyezkedni a számunkra idegen jelenségekbe vagy lényekbe, keresve a megértést.</a:t>
            </a:r>
          </a:p>
          <a:p>
            <a:r>
              <a:rPr lang="hu-HU" dirty="0"/>
              <a:t>Arra törekszem, hogy a tökéletlenen segítsek, nem pedig hibáztassak és kritizáljak.</a:t>
            </a:r>
          </a:p>
          <a:p>
            <a:r>
              <a:rPr lang="hu-HU" dirty="0"/>
              <a:t>Egy hónap után kifinomul az érzékelésem, a lelkem kitárul a környezetemben levő apró, korábban láthatatlan folyamatok számára.</a:t>
            </a:r>
          </a:p>
        </p:txBody>
      </p:sp>
    </p:spTree>
    <p:extLst>
      <p:ext uri="{BB962C8B-B14F-4D97-AF65-F5344CB8AC3E}">
        <p14:creationId xmlns:p14="http://schemas.microsoft.com/office/powerpoint/2010/main" val="3785917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739</Words>
  <Application>Microsoft Office PowerPoint</Application>
  <PresentationFormat>Szélesvásznú</PresentationFormat>
  <Paragraphs>55</Paragraphs>
  <Slides>14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Helvetica-Neue</vt:lpstr>
      <vt:lpstr>TimesNewRomanPSMT</vt:lpstr>
      <vt:lpstr>Office-téma</vt:lpstr>
      <vt:lpstr>A GYÓGYÍTÓI ÖNISMERET FELELŐSSÉGE</vt:lpstr>
      <vt:lpstr>PowerPoint-bemutató</vt:lpstr>
      <vt:lpstr>PowerPoint-bemutató</vt:lpstr>
      <vt:lpstr>PowerPoint-bemutató</vt:lpstr>
      <vt:lpstr>A MELLÉKGYAKORLATOKRÓL</vt:lpstr>
      <vt:lpstr>I. mellékgyakorlat: A GONDOLAT URALÁSA</vt:lpstr>
      <vt:lpstr>II. mellékgyakorlat: AZ AKARAT/CSELEKEDET URALÁSA</vt:lpstr>
      <vt:lpstr>III. mellékgyakorlat: AZ ÉRZÉS URALÁSA</vt:lpstr>
      <vt:lpstr>IV. mellékgyakorlat: A POZITIVITÁS</vt:lpstr>
      <vt:lpstr>V. mellékgyakorlat: AZ ELFOGULATLANSÁG</vt:lpstr>
      <vt:lpstr>VI. mellékgyakorlat: ÖSSZHANG-BELSŐ EGYENSÚLY</vt:lpstr>
      <vt:lpstr>ZÁRSZÓ</vt:lpstr>
      <vt:lpstr>Felhasznált irodalom</vt:lpstr>
      <vt:lpstr>             KÖSZÖNÖM A MEGTISZTELŐ FIGYELMET!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GYÓGYÍTÓI ÖNISMERET FELELŐSSÉGE</dc:title>
  <dc:creator>Mátyás Papp</dc:creator>
  <cp:lastModifiedBy>Huba Papp</cp:lastModifiedBy>
  <cp:revision>42</cp:revision>
  <dcterms:created xsi:type="dcterms:W3CDTF">2019-04-12T21:47:02Z</dcterms:created>
  <dcterms:modified xsi:type="dcterms:W3CDTF">2019-04-17T12:13:57Z</dcterms:modified>
</cp:coreProperties>
</file>